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1"/>
  </p:notesMasterIdLst>
  <p:sldIdLst>
    <p:sldId id="265" r:id="rId2"/>
    <p:sldId id="268" r:id="rId3"/>
    <p:sldId id="463" r:id="rId4"/>
    <p:sldId id="459" r:id="rId5"/>
    <p:sldId id="452" r:id="rId6"/>
    <p:sldId id="429" r:id="rId7"/>
    <p:sldId id="453" r:id="rId8"/>
    <p:sldId id="454" r:id="rId9"/>
    <p:sldId id="455" r:id="rId10"/>
    <p:sldId id="456" r:id="rId11"/>
    <p:sldId id="457" r:id="rId12"/>
    <p:sldId id="431" r:id="rId13"/>
    <p:sldId id="458" r:id="rId14"/>
    <p:sldId id="428" r:id="rId15"/>
    <p:sldId id="400" r:id="rId16"/>
    <p:sldId id="389" r:id="rId17"/>
    <p:sldId id="280" r:id="rId18"/>
    <p:sldId id="433" r:id="rId19"/>
    <p:sldId id="432" r:id="rId20"/>
    <p:sldId id="435" r:id="rId21"/>
    <p:sldId id="437" r:id="rId22"/>
    <p:sldId id="436" r:id="rId23"/>
    <p:sldId id="460" r:id="rId24"/>
    <p:sldId id="438" r:id="rId25"/>
    <p:sldId id="439" r:id="rId26"/>
    <p:sldId id="440" r:id="rId27"/>
    <p:sldId id="441" r:id="rId28"/>
    <p:sldId id="442" r:id="rId29"/>
    <p:sldId id="444" r:id="rId30"/>
    <p:sldId id="445" r:id="rId31"/>
    <p:sldId id="446" r:id="rId32"/>
    <p:sldId id="443" r:id="rId33"/>
    <p:sldId id="447" r:id="rId34"/>
    <p:sldId id="449" r:id="rId35"/>
    <p:sldId id="450" r:id="rId36"/>
    <p:sldId id="465" r:id="rId37"/>
    <p:sldId id="461" r:id="rId38"/>
    <p:sldId id="462" r:id="rId39"/>
    <p:sldId id="4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99" d="100"/>
          <a:sy n="99" d="100"/>
        </p:scale>
        <p:origin x="72"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11/21/2024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24</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30</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hyperlink" Target="https://nickblink.github.io/Syndromic_Surveillance_Training_Course/" TargetMode="External"/><Relationship Id="rId2" Type="http://schemas.openxmlformats.org/officeDocument/2006/relationships/hyperlink" Target="mailto:nicklink@g.harvard.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p:txBody>
          <a:bodyPr/>
          <a:lstStyle/>
          <a:p>
            <a:r>
              <a:rPr lang="en-US" dirty="0"/>
              <a:t>Why am I conducting this training?</a:t>
            </a:r>
          </a:p>
          <a:p>
            <a:pPr lvl="1"/>
            <a:r>
              <a:rPr lang="en-US" dirty="0"/>
              <a:t>I want to share my experience with coding and statistics.</a:t>
            </a:r>
          </a:p>
          <a:p>
            <a:pPr lvl="1"/>
            <a:r>
              <a:rPr lang="en-US" dirty="0"/>
              <a:t>I want to gain experience leading trainings.</a:t>
            </a:r>
          </a:p>
          <a:p>
            <a:pPr lvl="1"/>
            <a:r>
              <a:rPr lang="en-US" dirty="0"/>
              <a:t>I want to learn about the unique challenges this group faces and the situational understanding this team has in addressing them.</a:t>
            </a:r>
          </a:p>
          <a:p>
            <a:pPr lvl="1"/>
            <a:r>
              <a:rPr lang="en-US" dirty="0"/>
              <a:t>I want to support the Liberia MOH team!</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Understand the data processing pipeline</a:t>
            </a:r>
          </a:p>
          <a:p>
            <a:pPr lvl="1"/>
            <a:r>
              <a:rPr lang="en-US" sz="2400" dirty="0"/>
              <a:t>Interpret results</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37C-2AAB-4D88-A9A6-B6D8F54C9525}"/>
              </a:ext>
            </a:extLst>
          </p:cNvPr>
          <p:cNvSpPr>
            <a:spLocks noGrp="1"/>
          </p:cNvSpPr>
          <p:nvPr>
            <p:ph type="title"/>
          </p:nvPr>
        </p:nvSpPr>
        <p:spPr>
          <a:xfrm>
            <a:off x="838200" y="365126"/>
            <a:ext cx="10515600" cy="756664"/>
          </a:xfrm>
        </p:spPr>
        <p:txBody>
          <a:bodyPr/>
          <a:lstStyle/>
          <a:p>
            <a:r>
              <a:rPr lang="en-US" b="1" dirty="0"/>
              <a:t>Goals of this course</a:t>
            </a:r>
            <a:endParaRPr lang="en-US" dirty="0"/>
          </a:p>
        </p:txBody>
      </p:sp>
      <p:sp>
        <p:nvSpPr>
          <p:cNvPr id="3" name="Content Placeholder 2">
            <a:extLst>
              <a:ext uri="{FF2B5EF4-FFF2-40B4-BE49-F238E27FC236}">
                <a16:creationId xmlns:a16="http://schemas.microsoft.com/office/drawing/2014/main" id="{635A6617-BA7C-4393-86AF-F9A5DB37405F}"/>
              </a:ext>
            </a:extLst>
          </p:cNvPr>
          <p:cNvSpPr>
            <a:spLocks noGrp="1"/>
          </p:cNvSpPr>
          <p:nvPr>
            <p:ph idx="1"/>
          </p:nvPr>
        </p:nvSpPr>
        <p:spPr>
          <a:xfrm>
            <a:off x="838200" y="1258677"/>
            <a:ext cx="10515600" cy="4340646"/>
          </a:xfrm>
        </p:spPr>
        <p:txBody>
          <a:bodyPr/>
          <a:lstStyle/>
          <a:p>
            <a:pPr marL="0" indent="0">
              <a:buNone/>
            </a:pPr>
            <a:r>
              <a:rPr lang="en-US" b="1" u="sng" dirty="0"/>
              <a:t>The specific objectives are:</a:t>
            </a:r>
          </a:p>
          <a:p>
            <a:pPr lvl="1"/>
            <a:r>
              <a:rPr lang="en-US" sz="2000" dirty="0"/>
              <a:t>To identify indicators most relevant for these purposes.</a:t>
            </a:r>
          </a:p>
          <a:p>
            <a:pPr lvl="1"/>
            <a:r>
              <a:rPr lang="en-US" sz="2000" dirty="0"/>
              <a:t>To describe and interpret the models used to a) establish a baseline; b) assess higher or lower levels than expected during the pandemic.</a:t>
            </a:r>
          </a:p>
          <a:p>
            <a:pPr lvl="1"/>
            <a:r>
              <a:rPr lang="en-US" sz="2000" dirty="0"/>
              <a:t>To understand the data processing pipeline - from receipt of indicator data to production of figures.</a:t>
            </a:r>
          </a:p>
          <a:p>
            <a:pPr lvl="1"/>
            <a:r>
              <a:rPr lang="en-US" sz="2000" dirty="0"/>
              <a:t>To interpret results from the various visualizations of the data and results.</a:t>
            </a:r>
          </a:p>
          <a:p>
            <a:pPr lvl="1"/>
            <a:r>
              <a:rPr lang="en-US" sz="2000" dirty="0"/>
              <a:t>To be able to implement the data cleaning, modeling and visualization process in R.</a:t>
            </a:r>
          </a:p>
          <a:p>
            <a:pPr marL="457200" lvl="1" indent="0">
              <a:buNone/>
            </a:pPr>
            <a:endParaRPr lang="en-US" sz="1000" dirty="0"/>
          </a:p>
          <a:p>
            <a:pPr marL="0" indent="0">
              <a:buNone/>
            </a:pPr>
            <a:endParaRPr lang="en-US" dirty="0"/>
          </a:p>
        </p:txBody>
      </p:sp>
    </p:spTree>
    <p:extLst>
      <p:ext uri="{BB962C8B-B14F-4D97-AF65-F5344CB8AC3E}">
        <p14:creationId xmlns:p14="http://schemas.microsoft.com/office/powerpoint/2010/main" val="60802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1"/>
            <a:ext cx="10515600" cy="4422925"/>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4CE-C7F8-4481-832F-34D7C1C6C48E}"/>
              </a:ext>
            </a:extLst>
          </p:cNvPr>
          <p:cNvSpPr>
            <a:spLocks noGrp="1"/>
          </p:cNvSpPr>
          <p:nvPr>
            <p:ph type="title"/>
          </p:nvPr>
        </p:nvSpPr>
        <p:spPr>
          <a:xfrm>
            <a:off x="838200" y="365125"/>
            <a:ext cx="10515600" cy="784945"/>
          </a:xfrm>
        </p:spPr>
        <p:txBody>
          <a:bodyPr/>
          <a:lstStyle/>
          <a:p>
            <a:r>
              <a:rPr lang="en-US" b="1" dirty="0"/>
              <a:t>Resources</a:t>
            </a:r>
          </a:p>
        </p:txBody>
      </p:sp>
      <p:pic>
        <p:nvPicPr>
          <p:cNvPr id="5" name="Content Placeholder 4">
            <a:extLst>
              <a:ext uri="{FF2B5EF4-FFF2-40B4-BE49-F238E27FC236}">
                <a16:creationId xmlns:a16="http://schemas.microsoft.com/office/drawing/2014/main" id="{46A13A5F-60B2-4144-80EB-E0EBE1B24158}"/>
              </a:ext>
            </a:extLst>
          </p:cNvPr>
          <p:cNvPicPr>
            <a:picLocks noGrp="1" noChangeAspect="1"/>
          </p:cNvPicPr>
          <p:nvPr>
            <p:ph sz="half" idx="1"/>
          </p:nvPr>
        </p:nvPicPr>
        <p:blipFill>
          <a:blip r:embed="rId2"/>
          <a:stretch>
            <a:fillRect/>
          </a:stretch>
        </p:blipFill>
        <p:spPr>
          <a:xfrm>
            <a:off x="3176045" y="1913732"/>
            <a:ext cx="6268151" cy="3525534"/>
          </a:xfrm>
          <a:prstGeom prst="rect">
            <a:avLst/>
          </a:prstGeom>
        </p:spPr>
      </p:pic>
    </p:spTree>
    <p:extLst>
      <p:ext uri="{BB962C8B-B14F-4D97-AF65-F5344CB8AC3E}">
        <p14:creationId xmlns:p14="http://schemas.microsoft.com/office/powerpoint/2010/main" val="364533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What indicators could we use for </a:t>
            </a:r>
            <a:r>
              <a:rPr lang="en-US" dirty="0" err="1"/>
              <a:t>mPox</a:t>
            </a:r>
            <a:r>
              <a:rPr lang="en-US" dirty="0"/>
              <a:t>?</a:t>
            </a:r>
          </a:p>
          <a:p>
            <a:r>
              <a:rPr lang="en-US" dirty="0"/>
              <a:t>For </a:t>
            </a:r>
            <a:r>
              <a:rPr lang="en-US" dirty="0" err="1"/>
              <a:t>lassa</a:t>
            </a:r>
            <a:r>
              <a:rPr lang="en-US" dirty="0"/>
              <a:t> fever?</a:t>
            </a:r>
          </a:p>
          <a:p>
            <a:r>
              <a:rPr lang="en-US" dirty="0"/>
              <a:t>What issues might arise from either of these indicators?</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Easy data manipulation and graphics</a:t>
            </a:r>
          </a:p>
          <a:p>
            <a:r>
              <a:rPr lang="en-US" dirty="0"/>
              <a:t>It has extensive packages for (almost) any specialized tool/analysis.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Send an email to </a:t>
            </a:r>
            <a:r>
              <a:rPr lang="en-US" dirty="0">
                <a:hlinkClick r:id="rId2"/>
              </a:rPr>
              <a:t>nicklink@g.harvard.edu</a:t>
            </a:r>
            <a:r>
              <a:rPr lang="en-US" dirty="0"/>
              <a:t> with subject “Syndromic Surveillance Training”.</a:t>
            </a:r>
          </a:p>
          <a:p>
            <a:r>
              <a:rPr lang="en-US" dirty="0"/>
              <a:t>Course materials: </a:t>
            </a:r>
            <a:r>
              <a:rPr lang="en-US" dirty="0">
                <a:hlinkClick r:id="rId3"/>
              </a:rPr>
              <a:t>https://nickblink.github.io/Syndromic_Surveillance_Training_Course/</a:t>
            </a:r>
            <a:r>
              <a:rPr lang="en-US" dirty="0"/>
              <a:t>  (</a:t>
            </a:r>
            <a:r>
              <a:rPr lang="en-US" dirty="0" err="1"/>
              <a:t>tinyurl</a:t>
            </a:r>
            <a:r>
              <a:rPr lang="en-US" dirty="0"/>
              <a:t>:    )</a:t>
            </a:r>
          </a:p>
          <a:p>
            <a:pPr lvl="1"/>
            <a:r>
              <a:rPr lang="en-US" dirty="0"/>
              <a:t>Show </a:t>
            </a:r>
            <a:r>
              <a:rPr lang="en-US"/>
              <a:t>the course site</a:t>
            </a:r>
            <a:endParaRPr lang="en-US" dirty="0"/>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11-12AM: Lecture</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 AM – 1015AM – Lecture</a:t>
            </a:r>
          </a:p>
          <a:p>
            <a:r>
              <a:rPr lang="en-US" sz="2400" dirty="0"/>
              <a:t>1030AM – 12PM – Lab/Project</a:t>
            </a:r>
          </a:p>
          <a:p>
            <a:r>
              <a:rPr lang="en-US" sz="2400" dirty="0"/>
              <a:t>1pm – 2pm – Lecture</a:t>
            </a:r>
          </a:p>
          <a:p>
            <a:r>
              <a:rPr lang="en-US" sz="2400" dirty="0"/>
              <a:t>215pm – 4pm – Lab/Project</a:t>
            </a:r>
          </a:p>
          <a:p>
            <a:r>
              <a:rPr lang="en-US" sz="2400" dirty="0"/>
              <a:t>4pm – 5pm –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MA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TotalTime>
  <Words>1366</Words>
  <Application>Microsoft Office PowerPoint</Application>
  <PresentationFormat>Widescreen</PresentationFormat>
  <Paragraphs>194</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Goals of this course</vt:lpstr>
      <vt:lpstr>Motivating Example – Syndromic Surveillance</vt:lpstr>
      <vt:lpstr>Core common questions</vt:lpstr>
      <vt:lpstr>How can we leverage routinely collected data to improve COVID-19 response?</vt:lpstr>
      <vt:lpstr>PowerPoint Presentation</vt:lpstr>
      <vt:lpstr>Steeper reductions observed in Pentavalent in Haiti, Liberia &amp; Malawi early in 2020</vt:lpstr>
      <vt:lpstr>Resources</vt:lpstr>
      <vt:lpstr>Selecting indicators</vt:lpstr>
      <vt:lpstr>What is an indicator?</vt:lpstr>
      <vt:lpstr>Syndromic surveillance</vt:lpstr>
      <vt:lpstr>COVID-19 Surveillance</vt:lpstr>
      <vt:lpstr>mPox and Lassa Fever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118</cp:revision>
  <dcterms:created xsi:type="dcterms:W3CDTF">2019-03-28T20:29:47Z</dcterms:created>
  <dcterms:modified xsi:type="dcterms:W3CDTF">2024-11-21T13:52:29Z</dcterms:modified>
</cp:coreProperties>
</file>